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0" r:id="rId5"/>
    <p:sldId id="267" r:id="rId6"/>
    <p:sldId id="266" r:id="rId7"/>
    <p:sldId id="268" r:id="rId8"/>
    <p:sldId id="265" r:id="rId9"/>
    <p:sldId id="264" r:id="rId10"/>
    <p:sldId id="262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8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79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26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25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94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08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85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8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84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00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258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DFD7-6EAE-CC44-BE7C-1D9CE363A5DB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6D833-21FE-694C-8E53-4B8A57295E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98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2897188"/>
            <a:ext cx="3808412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0638"/>
            <a:ext cx="9201151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7049"/>
            <a:ext cx="9164638" cy="275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88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9" name="Rectangle 12"/>
          <p:cNvSpPr>
            <a:spLocks noChangeArrowheads="1"/>
          </p:cNvSpPr>
          <p:nvPr/>
        </p:nvSpPr>
        <p:spPr bwMode="auto">
          <a:xfrm>
            <a:off x="1543050" y="3557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s-ES_tradnl">
              <a:ea typeface="ＭＳ Ｐゴシック" charset="0"/>
              <a:cs typeface="+mn-cs"/>
            </a:endParaRPr>
          </a:p>
        </p:txBody>
      </p:sp>
      <p:pic>
        <p:nvPicPr>
          <p:cNvPr id="235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3" y="1268413"/>
            <a:ext cx="648652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ángulo 21"/>
          <p:cNvSpPr>
            <a:spLocks noChangeArrowheads="1"/>
          </p:cNvSpPr>
          <p:nvPr/>
        </p:nvSpPr>
        <p:spPr bwMode="auto">
          <a:xfrm>
            <a:off x="539750" y="0"/>
            <a:ext cx="4103688" cy="1052513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9224" name="Conector recto 22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9225" name="Conector recto 25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3558" name="CuadroTexto 26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23559" name="CuadroTexto 31"/>
          <p:cNvSpPr txBox="1">
            <a:spLocks noChangeArrowheads="1"/>
          </p:cNvSpPr>
          <p:nvPr/>
        </p:nvSpPr>
        <p:spPr bwMode="auto">
          <a:xfrm>
            <a:off x="900113" y="549275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>
                <a:solidFill>
                  <a:schemeClr val="bg1"/>
                </a:solidFill>
                <a:latin typeface="Myriad Pro"/>
                <a:cs typeface="Myriad Pro"/>
              </a:rPr>
              <a:t>Meeting rooms</a:t>
            </a:r>
          </a:p>
        </p:txBody>
      </p:sp>
      <p:sp>
        <p:nvSpPr>
          <p:cNvPr id="23560" name="5 CuadroTexto"/>
          <p:cNvSpPr txBox="1">
            <a:spLocks noChangeArrowheads="1"/>
          </p:cNvSpPr>
          <p:nvPr/>
        </p:nvSpPr>
        <p:spPr bwMode="auto">
          <a:xfrm>
            <a:off x="4932363" y="6165850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800"/>
              </a:spcBef>
            </a:pPr>
            <a:r>
              <a:rPr lang="es-ES" sz="1400">
                <a:solidFill>
                  <a:srgbClr val="486FB0"/>
                </a:solidFill>
                <a:latin typeface="Myriad Pro" charset="0"/>
              </a:rPr>
              <a:t>cataloniahotels.com</a:t>
            </a:r>
          </a:p>
        </p:txBody>
      </p:sp>
      <p:pic>
        <p:nvPicPr>
          <p:cNvPr id="23561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6176963"/>
            <a:ext cx="1943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ctor recto 13"/>
          <p:cNvCxnSpPr>
            <a:cxnSpLocks noChangeShapeType="1"/>
          </p:cNvCxnSpPr>
          <p:nvPr/>
        </p:nvCxnSpPr>
        <p:spPr bwMode="auto">
          <a:xfrm flipH="1">
            <a:off x="1979613" y="5951538"/>
            <a:ext cx="5184775" cy="0"/>
          </a:xfrm>
          <a:prstGeom prst="line">
            <a:avLst/>
          </a:prstGeom>
          <a:noFill/>
          <a:ln w="127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2250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1"/>
          <p:cNvSpPr>
            <a:spLocks noChangeArrowheads="1"/>
          </p:cNvSpPr>
          <p:nvPr/>
        </p:nvSpPr>
        <p:spPr bwMode="auto">
          <a:xfrm>
            <a:off x="539750" y="0"/>
            <a:ext cx="4103688" cy="1052513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3" name="Conector recto 22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Conector recto 25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CuadroTexto 26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>
                <a:solidFill>
                  <a:schemeClr val="bg1"/>
                </a:solidFill>
                <a:latin typeface="Myriad Pro"/>
                <a:cs typeface="Myriad Pro"/>
              </a:rPr>
              <a:t>Catalonia Barcelona plaza</a:t>
            </a:r>
          </a:p>
        </p:txBody>
      </p:sp>
      <p:sp>
        <p:nvSpPr>
          <p:cNvPr id="7" name="Estrella de 5 puntas 6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trella de 5 puntas 7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trella de 5 puntas 8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strella de 5 puntas 9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899865" y="2578734"/>
            <a:ext cx="410393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Myriad Pro"/>
                <a:cs typeface="Myriad Pro"/>
              </a:rPr>
              <a:t>Great </a:t>
            </a:r>
            <a:r>
              <a:rPr lang="es-ES_tradnl" sz="1600" dirty="0" err="1">
                <a:latin typeface="Myriad Pro"/>
                <a:cs typeface="Myriad Pro"/>
              </a:rPr>
              <a:t>location</a:t>
            </a: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 err="1">
                <a:latin typeface="Myriad Pro"/>
                <a:cs typeface="Myriad Pro"/>
              </a:rPr>
              <a:t>Well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connected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by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public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transportation</a:t>
            </a: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 err="1">
                <a:latin typeface="Myriad Pro"/>
                <a:cs typeface="Myriad Pro"/>
              </a:rPr>
              <a:t>Panoramic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terrace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for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events</a:t>
            </a: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 err="1">
                <a:latin typeface="Myriad Pro"/>
                <a:cs typeface="Myriad Pro"/>
              </a:rPr>
              <a:t>Cutting-edge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technology</a:t>
            </a: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>
                <a:latin typeface="Myriad Pro"/>
                <a:cs typeface="Myriad Pro"/>
              </a:rPr>
              <a:t>Great </a:t>
            </a:r>
            <a:r>
              <a:rPr lang="es-ES_tradnl" sz="1600" dirty="0" err="1">
                <a:latin typeface="Myriad Pro"/>
                <a:cs typeface="Myriad Pro"/>
              </a:rPr>
              <a:t>variety</a:t>
            </a:r>
            <a:r>
              <a:rPr lang="es-ES_tradnl" sz="1600" dirty="0">
                <a:latin typeface="Myriad Pro"/>
                <a:cs typeface="Myriad Pro"/>
              </a:rPr>
              <a:t> of </a:t>
            </a:r>
            <a:r>
              <a:rPr lang="es-ES_tradnl" sz="1600" dirty="0" err="1">
                <a:latin typeface="Myriad Pro"/>
                <a:cs typeface="Myriad Pro"/>
              </a:rPr>
              <a:t>national</a:t>
            </a:r>
            <a:r>
              <a:rPr lang="es-ES_tradnl" sz="1600" dirty="0">
                <a:latin typeface="Myriad Pro"/>
                <a:cs typeface="Myriad Pro"/>
              </a:rPr>
              <a:t> and </a:t>
            </a:r>
            <a:r>
              <a:rPr lang="es-ES_tradnl" sz="1600" dirty="0" err="1">
                <a:latin typeface="Myriad Pro"/>
                <a:cs typeface="Myriad Pro"/>
              </a:rPr>
              <a:t>international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cuisine</a:t>
            </a: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Myriad Pro"/>
              <a:cs typeface="Myriad Pro"/>
            </a:endParaRPr>
          </a:p>
          <a:p>
            <a:pPr marL="285750" indent="-285750">
              <a:buFont typeface="Arial"/>
              <a:buChar char="•"/>
            </a:pPr>
            <a:r>
              <a:rPr lang="es-ES_tradnl" sz="1600" dirty="0" err="1">
                <a:latin typeface="Myriad Pro"/>
                <a:cs typeface="Myriad Pro"/>
              </a:rPr>
              <a:t>Client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oriented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service</a:t>
            </a:r>
            <a:endParaRPr lang="es-ES_tradnl" sz="1600" dirty="0">
              <a:latin typeface="Myriad Pro"/>
              <a:cs typeface="Myriad Pro"/>
            </a:endParaRPr>
          </a:p>
        </p:txBody>
      </p:sp>
      <p:sp>
        <p:nvSpPr>
          <p:cNvPr id="12" name="CuadroTexto 20"/>
          <p:cNvSpPr txBox="1">
            <a:spLocks noChangeArrowheads="1"/>
          </p:cNvSpPr>
          <p:nvPr/>
        </p:nvSpPr>
        <p:spPr bwMode="auto">
          <a:xfrm>
            <a:off x="900113" y="184775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Why</a:t>
            </a:r>
            <a:r>
              <a:rPr lang="es-ES" sz="2000" dirty="0">
                <a:solidFill>
                  <a:srgbClr val="527CC3"/>
                </a:solidFill>
                <a:latin typeface="Myriad Pro"/>
                <a:cs typeface="Myriad Pro"/>
              </a:rPr>
              <a:t> </a:t>
            </a:r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to</a:t>
            </a:r>
            <a:r>
              <a:rPr lang="es-ES" sz="2000" dirty="0">
                <a:solidFill>
                  <a:srgbClr val="527CC3"/>
                </a:solidFill>
                <a:latin typeface="Myriad Pro"/>
                <a:cs typeface="Myriad Pro"/>
              </a:rPr>
              <a:t> </a:t>
            </a:r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choose</a:t>
            </a:r>
            <a:r>
              <a:rPr lang="es-ES" sz="2000" dirty="0">
                <a:solidFill>
                  <a:srgbClr val="527CC3"/>
                </a:solidFill>
                <a:latin typeface="Myriad Pro"/>
                <a:cs typeface="Myriad Pro"/>
              </a:rPr>
              <a:t> </a:t>
            </a:r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our</a:t>
            </a:r>
            <a:r>
              <a:rPr lang="es-ES" sz="2000" dirty="0">
                <a:solidFill>
                  <a:srgbClr val="527CC3"/>
                </a:solidFill>
                <a:latin typeface="Myriad Pro"/>
                <a:cs typeface="Myriad Pro"/>
              </a:rPr>
              <a:t> hotel</a:t>
            </a:r>
          </a:p>
        </p:txBody>
      </p:sp>
      <p:cxnSp>
        <p:nvCxnSpPr>
          <p:cNvPr id="13" name="Conector recto 18"/>
          <p:cNvCxnSpPr>
            <a:cxnSpLocks noChangeShapeType="1"/>
          </p:cNvCxnSpPr>
          <p:nvPr/>
        </p:nvCxnSpPr>
        <p:spPr bwMode="auto">
          <a:xfrm>
            <a:off x="900113" y="2359738"/>
            <a:ext cx="3421675" cy="13276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Imagen 13" descr="MCM_344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681" y="930374"/>
            <a:ext cx="3511850" cy="1790655"/>
          </a:xfrm>
          <a:prstGeom prst="rect">
            <a:avLst/>
          </a:prstGeom>
        </p:spPr>
      </p:pic>
      <p:pic>
        <p:nvPicPr>
          <p:cNvPr id="15" name="Imagen 14" descr="kur-20B (alta)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267" y="2879754"/>
            <a:ext cx="3516264" cy="1937474"/>
          </a:xfrm>
          <a:prstGeom prst="rect">
            <a:avLst/>
          </a:prstGeom>
        </p:spPr>
      </p:pic>
      <p:pic>
        <p:nvPicPr>
          <p:cNvPr id="16" name="Imagen 15" descr="ABC-teatro-3-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602" y="4960579"/>
            <a:ext cx="3518929" cy="173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9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1"/>
          <p:cNvSpPr>
            <a:spLocks noChangeArrowheads="1"/>
          </p:cNvSpPr>
          <p:nvPr/>
        </p:nvSpPr>
        <p:spPr bwMode="auto">
          <a:xfrm>
            <a:off x="539750" y="0"/>
            <a:ext cx="4103688" cy="1052513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3" name="Conector recto 22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Conector recto 25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CuadroTexto 26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>
                <a:solidFill>
                  <a:schemeClr val="bg1"/>
                </a:solidFill>
                <a:latin typeface="Myriad Pro"/>
                <a:cs typeface="Myriad Pro"/>
              </a:rPr>
              <a:t>Catalonia Barcelona plaza</a:t>
            </a:r>
          </a:p>
        </p:txBody>
      </p:sp>
      <p:sp>
        <p:nvSpPr>
          <p:cNvPr id="6" name="Estrella de 5 puntas 5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trella de 5 puntas 6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trella de 5 puntas 7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trella de 5 puntas 8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Mice_CataloniaPlaz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76" y="1298222"/>
            <a:ext cx="8738648" cy="49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141" y="2590507"/>
            <a:ext cx="6232556" cy="157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1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6"/>
          <p:cNvSpPr>
            <a:spLocks noChangeArrowheads="1"/>
          </p:cNvSpPr>
          <p:nvPr/>
        </p:nvSpPr>
        <p:spPr bwMode="auto">
          <a:xfrm>
            <a:off x="539750" y="0"/>
            <a:ext cx="3455988" cy="1196975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3" name="Conector recto 7"/>
          <p:cNvCxnSpPr>
            <a:cxnSpLocks noChangeShapeType="1"/>
          </p:cNvCxnSpPr>
          <p:nvPr/>
        </p:nvCxnSpPr>
        <p:spPr bwMode="auto">
          <a:xfrm>
            <a:off x="971550" y="620713"/>
            <a:ext cx="3024188" cy="301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Conector recto 8"/>
          <p:cNvCxnSpPr>
            <a:cxnSpLocks noChangeShapeType="1"/>
          </p:cNvCxnSpPr>
          <p:nvPr/>
        </p:nvCxnSpPr>
        <p:spPr bwMode="auto">
          <a:xfrm>
            <a:off x="3995738" y="650875"/>
            <a:ext cx="5148262" cy="20638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900113" y="115888"/>
            <a:ext cx="230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dirty="0" err="1">
                <a:solidFill>
                  <a:schemeClr val="bg1"/>
                </a:solidFill>
                <a:latin typeface="Myriad Pro"/>
                <a:cs typeface="Myriad Pro"/>
              </a:rPr>
              <a:t>Our</a:t>
            </a:r>
            <a:r>
              <a:rPr lang="es-ES" dirty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Myriad Pro"/>
                <a:cs typeface="Myriad Pro"/>
              </a:rPr>
              <a:t>hotels</a:t>
            </a:r>
            <a:endParaRPr lang="es-ES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6" name="CuadroTexto 10"/>
          <p:cNvSpPr txBox="1">
            <a:spLocks noChangeArrowheads="1"/>
          </p:cNvSpPr>
          <p:nvPr/>
        </p:nvSpPr>
        <p:spPr bwMode="auto">
          <a:xfrm>
            <a:off x="900113" y="620713"/>
            <a:ext cx="230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>
                <a:solidFill>
                  <a:schemeClr val="bg1"/>
                </a:solidFill>
                <a:latin typeface="Myriad Pro"/>
                <a:cs typeface="Myriad Pro"/>
              </a:rPr>
              <a:t>Barcelona</a:t>
            </a: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4932363" y="6165850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800"/>
              </a:spcBef>
            </a:pPr>
            <a:r>
              <a:rPr lang="es-ES" sz="1400">
                <a:solidFill>
                  <a:srgbClr val="486FB0"/>
                </a:solidFill>
                <a:latin typeface="Myriad Pro" charset="0"/>
              </a:rPr>
              <a:t>cataloniahotels.com</a:t>
            </a:r>
          </a:p>
        </p:txBody>
      </p:sp>
      <p:pic>
        <p:nvPicPr>
          <p:cNvPr id="8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6176963"/>
            <a:ext cx="1943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cto 13"/>
          <p:cNvCxnSpPr>
            <a:cxnSpLocks noChangeShapeType="1"/>
          </p:cNvCxnSpPr>
          <p:nvPr/>
        </p:nvCxnSpPr>
        <p:spPr bwMode="auto">
          <a:xfrm flipH="1">
            <a:off x="1979613" y="5951538"/>
            <a:ext cx="5184775" cy="0"/>
          </a:xfrm>
          <a:prstGeom prst="line">
            <a:avLst/>
          </a:prstGeom>
          <a:noFill/>
          <a:ln w="127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Imagen 14" descr="BCN-Hotels-Catalonia_Boutique-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51" y="1341877"/>
            <a:ext cx="4634324" cy="4527030"/>
          </a:xfrm>
          <a:prstGeom prst="rect">
            <a:avLst/>
          </a:prstGeom>
        </p:spPr>
      </p:pic>
      <p:pic>
        <p:nvPicPr>
          <p:cNvPr id="16" name="Imagen 15" descr="BCN-Hotels-Catalonia_Boutique-0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891" y="1341877"/>
            <a:ext cx="3296251" cy="452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0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187450" y="3181350"/>
            <a:ext cx="2347913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_tradnl" sz="1200" dirty="0">
                <a:solidFill>
                  <a:srgbClr val="486FB0"/>
                </a:solidFill>
                <a:latin typeface="Lucida Sans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347 </a:t>
            </a:r>
            <a:r>
              <a:rPr lang="es-ES_tradnl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rooms</a:t>
            </a:r>
            <a:endParaRPr lang="es-ES_tradnl" sz="1200" dirty="0">
              <a:solidFill>
                <a:srgbClr val="486FB0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170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twins</a:t>
            </a:r>
            <a:endParaRPr lang="es-ES_tradnl" sz="1200" dirty="0">
              <a:solidFill>
                <a:srgbClr val="486FB0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</a:rPr>
              <a:t>10 min 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</a:rPr>
              <a:t>from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</a:rPr>
              <a:t>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</a:rPr>
              <a:t>the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</a:rPr>
              <a:t>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</a:rPr>
              <a:t>airport</a:t>
            </a:r>
            <a:endParaRPr lang="es-ES" sz="1200" dirty="0">
              <a:solidFill>
                <a:srgbClr val="486FB0"/>
              </a:solidFill>
              <a:latin typeface="Myriad Pro" charset="0"/>
              <a:ea typeface="ＭＳ Ｐゴシック" charset="0"/>
            </a:endParaRP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Swimming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pool</a:t>
            </a: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Fitness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center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with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sauna</a:t>
            </a: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2 restaurants</a:t>
            </a: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24h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Room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Service</a:t>
            </a:r>
            <a:endParaRPr lang="es-ES" sz="1200" dirty="0">
              <a:solidFill>
                <a:srgbClr val="486FB0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Parking in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the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same</a:t>
            </a:r>
            <a:r>
              <a:rPr lang="es-ES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building</a:t>
            </a:r>
            <a:endParaRPr lang="es-ES" sz="1200" dirty="0">
              <a:solidFill>
                <a:srgbClr val="486FB0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_tradnl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Meeting </a:t>
            </a:r>
            <a:r>
              <a:rPr lang="es-ES_tradnl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room</a:t>
            </a:r>
            <a:endParaRPr lang="es-ES_tradnl" sz="1200" dirty="0">
              <a:solidFill>
                <a:srgbClr val="486FB0"/>
              </a:solidFill>
              <a:latin typeface="Myriad Pro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75000"/>
              </a:lnSpc>
              <a:spcBef>
                <a:spcPct val="60000"/>
              </a:spcBef>
              <a:buFont typeface="Arial" charset="0"/>
              <a:buChar char="•"/>
              <a:defRPr/>
            </a:pPr>
            <a:r>
              <a:rPr lang="es-ES_tradnl" sz="1200" dirty="0" err="1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Wi</a:t>
            </a:r>
            <a:r>
              <a:rPr lang="es-ES_tradnl" sz="1200" dirty="0">
                <a:solidFill>
                  <a:srgbClr val="486FB0"/>
                </a:solidFill>
                <a:latin typeface="Myriad Pro" charset="0"/>
                <a:ea typeface="ＭＳ Ｐゴシック" charset="0"/>
                <a:cs typeface="ＭＳ Ｐゴシック" charset="0"/>
              </a:rPr>
              <a:t>-Fi internet</a:t>
            </a:r>
          </a:p>
        </p:txBody>
      </p:sp>
      <p:sp>
        <p:nvSpPr>
          <p:cNvPr id="8196" name="Text Box 19"/>
          <p:cNvSpPr txBox="1">
            <a:spLocks noChangeArrowheads="1"/>
          </p:cNvSpPr>
          <p:nvPr/>
        </p:nvSpPr>
        <p:spPr bwMode="auto">
          <a:xfrm>
            <a:off x="971550" y="1014413"/>
            <a:ext cx="256381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defRPr/>
            </a:pPr>
            <a:r>
              <a:rPr lang="en-US" sz="1200" dirty="0">
                <a:solidFill>
                  <a:srgbClr val="595959"/>
                </a:solidFill>
                <a:latin typeface="Myriad Pro" charset="0"/>
              </a:rPr>
              <a:t>This stunning hotel is situated in Plaza </a:t>
            </a:r>
            <a:r>
              <a:rPr lang="en-US" sz="1200" dirty="0" err="1">
                <a:solidFill>
                  <a:srgbClr val="595959"/>
                </a:solidFill>
                <a:latin typeface="Myriad Pro" charset="0"/>
              </a:rPr>
              <a:t>España</a:t>
            </a:r>
            <a:r>
              <a:rPr lang="en-US" sz="1200" dirty="0">
                <a:solidFill>
                  <a:srgbClr val="595959"/>
                </a:solidFill>
                <a:latin typeface="Myriad Pro" charset="0"/>
              </a:rPr>
              <a:t>, next to the </a:t>
            </a:r>
            <a:r>
              <a:rPr lang="en-US" sz="1200" dirty="0" err="1">
                <a:solidFill>
                  <a:srgbClr val="595959"/>
                </a:solidFill>
                <a:latin typeface="Myriad Pro" charset="0"/>
              </a:rPr>
              <a:t>Fira</a:t>
            </a:r>
            <a:r>
              <a:rPr lang="en-US" sz="1200" dirty="0">
                <a:solidFill>
                  <a:srgbClr val="595959"/>
                </a:solidFill>
                <a:latin typeface="Myriad Pro" charset="0"/>
              </a:rPr>
              <a:t> de Barcelona </a:t>
            </a:r>
            <a:r>
              <a:rPr lang="en-US" sz="1200" dirty="0" err="1">
                <a:solidFill>
                  <a:srgbClr val="595959"/>
                </a:solidFill>
                <a:latin typeface="Myriad Pro" charset="0"/>
              </a:rPr>
              <a:t>Montjuïc</a:t>
            </a:r>
            <a:r>
              <a:rPr lang="en-US" sz="1200" dirty="0">
                <a:solidFill>
                  <a:srgbClr val="595959"/>
                </a:solidFill>
                <a:latin typeface="Myriad Pro" charset="0"/>
              </a:rPr>
              <a:t>. With excellent access to all public transport, it has its own parking and is ideal for staying in business or for a few days off. The panoramic terrace and most rooms have unbeatable views.</a:t>
            </a:r>
            <a:endParaRPr lang="es-ES" sz="1200" dirty="0">
              <a:solidFill>
                <a:srgbClr val="595959"/>
              </a:solidFill>
              <a:latin typeface="Myriad Pro" charset="0"/>
            </a:endParaRPr>
          </a:p>
        </p:txBody>
      </p:sp>
      <p:sp>
        <p:nvSpPr>
          <p:cNvPr id="8197" name="Text Box 22"/>
          <p:cNvSpPr txBox="1">
            <a:spLocks noChangeArrowheads="1"/>
          </p:cNvSpPr>
          <p:nvPr/>
        </p:nvSpPr>
        <p:spPr bwMode="auto">
          <a:xfrm>
            <a:off x="971550" y="2781300"/>
            <a:ext cx="2667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s-ES_tradnl" sz="1100" dirty="0" err="1">
                <a:solidFill>
                  <a:srgbClr val="595959"/>
                </a:solidFill>
                <a:latin typeface="Myriad Pro" charset="0"/>
                <a:cs typeface="Arial" charset="0"/>
              </a:rPr>
              <a:t>Plaça</a:t>
            </a:r>
            <a:r>
              <a:rPr lang="es-ES_tradnl" sz="1100" dirty="0">
                <a:solidFill>
                  <a:srgbClr val="595959"/>
                </a:solidFill>
                <a:latin typeface="Myriad Pro" charset="0"/>
                <a:cs typeface="Arial" charset="0"/>
              </a:rPr>
              <a:t> </a:t>
            </a:r>
            <a:r>
              <a:rPr lang="es-ES_tradnl" sz="1100" dirty="0" err="1">
                <a:solidFill>
                  <a:srgbClr val="595959"/>
                </a:solidFill>
                <a:latin typeface="Myriad Pro" charset="0"/>
                <a:cs typeface="Arial" charset="0"/>
              </a:rPr>
              <a:t>Espanya</a:t>
            </a:r>
            <a:r>
              <a:rPr lang="es-ES_tradnl" sz="1100" dirty="0">
                <a:solidFill>
                  <a:srgbClr val="595959"/>
                </a:solidFill>
                <a:latin typeface="Myriad Pro" charset="0"/>
                <a:cs typeface="Arial" charset="0"/>
              </a:rPr>
              <a:t>, 6-8 | 08014 Barcelona</a:t>
            </a:r>
            <a:r>
              <a:rPr lang="fr-FR" sz="900" dirty="0">
                <a:solidFill>
                  <a:srgbClr val="595959"/>
                </a:solidFill>
                <a:latin typeface="Arial" charset="0"/>
                <a:cs typeface="Arial" charset="0"/>
              </a:rPr>
              <a:t> </a:t>
            </a:r>
            <a:endParaRPr lang="es-ES" sz="900" dirty="0">
              <a:solidFill>
                <a:srgbClr val="595959"/>
              </a:solidFill>
              <a:latin typeface="Arial" charset="0"/>
            </a:endParaRPr>
          </a:p>
        </p:txBody>
      </p:sp>
      <p:pic>
        <p:nvPicPr>
          <p:cNvPr id="22532" name="Picture 24" descr="G:\Saco\Imágenes\plaza\bcn plaza seleccion\Catalonia Barcelona Plaza habitacion doble matrimon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254500"/>
            <a:ext cx="21605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7" descr="Catalonia Barcelona Plaza_snack bar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075" y="4278313"/>
            <a:ext cx="20351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6" descr="I:\Hoteles\Plaza\todas las fotos\Piscina Mayo 2015\2880px\piscina\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2414203"/>
            <a:ext cx="21621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7" descr="I:\Hoteles\Plaza\todas las fotos\fachada\Fachada 02 Catalonia BCN Plaz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075" y="2414203"/>
            <a:ext cx="203517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8" descr="I:\Hoteles\Plaza\todas las fotos\Piscina Mayo 2015\2880px\piscina\0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801" y="1012825"/>
            <a:ext cx="4462462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ángulo 16"/>
          <p:cNvSpPr>
            <a:spLocks noChangeArrowheads="1"/>
          </p:cNvSpPr>
          <p:nvPr/>
        </p:nvSpPr>
        <p:spPr bwMode="auto">
          <a:xfrm>
            <a:off x="539750" y="0"/>
            <a:ext cx="4103688" cy="908050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8204" name="Conector recto 17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8205" name="Conector recto 18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2540" name="CuadroTexto 20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2" name="Estrella de 5 puntas 1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Estrella de 5 puntas 25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Estrella de 5 puntas 26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Estrella de 5 puntas 27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22350" y="3141663"/>
            <a:ext cx="2541588" cy="2592387"/>
          </a:xfrm>
          <a:prstGeom prst="rect">
            <a:avLst/>
          </a:prstGeom>
          <a:noFill/>
          <a:ln w="22225">
            <a:solidFill>
              <a:srgbClr val="486FB0"/>
            </a:solidFill>
          </a:ln>
          <a:effectLst/>
        </p:spPr>
        <p:txBody>
          <a:bodyPr wrap="none" anchor="ctr"/>
          <a:lstStyle>
            <a:lvl1pPr algn="ctr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es-ES_tradnl" altLang="es-ES_tradnl">
              <a:ea typeface="+mn-ea"/>
              <a:cs typeface="+mn-cs"/>
            </a:endParaRPr>
          </a:p>
        </p:txBody>
      </p:sp>
      <p:sp>
        <p:nvSpPr>
          <p:cNvPr id="22546" name="5 CuadroTexto"/>
          <p:cNvSpPr txBox="1">
            <a:spLocks noChangeArrowheads="1"/>
          </p:cNvSpPr>
          <p:nvPr/>
        </p:nvSpPr>
        <p:spPr bwMode="auto">
          <a:xfrm>
            <a:off x="4932363" y="6165850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800"/>
              </a:spcBef>
            </a:pPr>
            <a:r>
              <a:rPr lang="es-ES" sz="1400">
                <a:solidFill>
                  <a:srgbClr val="486FB0"/>
                </a:solidFill>
                <a:latin typeface="Myriad Pro" charset="0"/>
              </a:rPr>
              <a:t>cataloniahotels.com</a:t>
            </a:r>
          </a:p>
        </p:txBody>
      </p:sp>
      <p:pic>
        <p:nvPicPr>
          <p:cNvPr id="22547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6161473"/>
            <a:ext cx="1943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ector recto 13"/>
          <p:cNvCxnSpPr>
            <a:cxnSpLocks noChangeShapeType="1"/>
          </p:cNvCxnSpPr>
          <p:nvPr/>
        </p:nvCxnSpPr>
        <p:spPr bwMode="auto">
          <a:xfrm flipH="1">
            <a:off x="1979613" y="5951538"/>
            <a:ext cx="5184775" cy="0"/>
          </a:xfrm>
          <a:prstGeom prst="line">
            <a:avLst/>
          </a:prstGeom>
          <a:noFill/>
          <a:ln w="127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952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3" t="7590" b="20432"/>
          <a:stretch/>
        </p:blipFill>
        <p:spPr>
          <a:xfrm>
            <a:off x="539750" y="1340768"/>
            <a:ext cx="3485631" cy="3540476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5003800" y="2053513"/>
            <a:ext cx="3778157" cy="399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Plaça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Espanya</a:t>
            </a:r>
            <a:r>
              <a:rPr lang="es-ES_tradnl" sz="1600" dirty="0">
                <a:latin typeface="Myriad Pro"/>
                <a:cs typeface="Myriad Pro"/>
              </a:rPr>
              <a:t>, 6-8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es-ES_tradnl" sz="1600" dirty="0">
                <a:latin typeface="Myriad Pro"/>
                <a:cs typeface="Myriad Pro"/>
              </a:rPr>
              <a:t>08014 Barcelona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Next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to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the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Fira</a:t>
            </a:r>
            <a:r>
              <a:rPr lang="es-ES_tradnl" sz="1600" dirty="0">
                <a:latin typeface="Myriad Pro"/>
                <a:cs typeface="Myriad Pro"/>
              </a:rPr>
              <a:t> of </a:t>
            </a:r>
            <a:r>
              <a:rPr lang="es-ES_tradnl" sz="1600" dirty="0" err="1">
                <a:latin typeface="Myriad Pro"/>
                <a:cs typeface="Myriad Pro"/>
              </a:rPr>
              <a:t>Montjuïc</a:t>
            </a:r>
            <a:r>
              <a:rPr lang="es-ES_tradnl" sz="1600" dirty="0">
                <a:latin typeface="Myriad Pro"/>
                <a:cs typeface="Myriad Pro"/>
              </a:rPr>
              <a:t>.</a:t>
            </a:r>
            <a:br>
              <a:rPr lang="es-ES_tradnl" sz="1600" dirty="0">
                <a:latin typeface="Myriad Pro"/>
                <a:cs typeface="Myriad Pro"/>
              </a:rPr>
            </a:b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>
                <a:latin typeface="Myriad Pro"/>
                <a:cs typeface="Myriad Pro"/>
              </a:rPr>
              <a:t>In </a:t>
            </a:r>
            <a:r>
              <a:rPr lang="es-ES_tradnl" sz="1600" dirty="0" err="1">
                <a:latin typeface="Myriad Pro"/>
                <a:cs typeface="Myriad Pro"/>
              </a:rPr>
              <a:t>front</a:t>
            </a:r>
            <a:r>
              <a:rPr lang="es-ES_tradnl" sz="1600" dirty="0">
                <a:latin typeface="Myriad Pro"/>
                <a:cs typeface="Myriad Pro"/>
              </a:rPr>
              <a:t> of </a:t>
            </a:r>
            <a:r>
              <a:rPr lang="es-ES_tradnl" sz="1600" dirty="0" err="1">
                <a:latin typeface="Myriad Pro"/>
                <a:cs typeface="Myriad Pro"/>
              </a:rPr>
              <a:t>the</a:t>
            </a:r>
            <a:r>
              <a:rPr lang="es-ES_tradnl" sz="1600" dirty="0">
                <a:latin typeface="Myriad Pro"/>
                <a:cs typeface="Myriad Pro"/>
              </a:rPr>
              <a:t> Palacio Nacional and </a:t>
            </a:r>
            <a:r>
              <a:rPr lang="es-ES_tradnl" sz="1600" dirty="0" err="1">
                <a:latin typeface="Myriad Pro"/>
                <a:cs typeface="Myriad Pro"/>
              </a:rPr>
              <a:t>the</a:t>
            </a:r>
            <a:r>
              <a:rPr lang="es-ES_tradnl" sz="1600" dirty="0">
                <a:latin typeface="Myriad Pro"/>
                <a:cs typeface="Myriad Pro"/>
              </a:rPr>
              <a:t> Font </a:t>
            </a:r>
            <a:r>
              <a:rPr lang="es-ES_tradnl" sz="1600" dirty="0" err="1">
                <a:latin typeface="Myriad Pro"/>
                <a:cs typeface="Myriad Pro"/>
              </a:rPr>
              <a:t>Màgica</a:t>
            </a:r>
            <a:r>
              <a:rPr lang="es-ES_tradnl" sz="1600" dirty="0">
                <a:latin typeface="Myriad Pro"/>
                <a:cs typeface="Myriad Pro"/>
              </a:rPr>
              <a:t>.</a:t>
            </a:r>
            <a:br>
              <a:rPr lang="es-ES_tradnl" sz="1600" dirty="0">
                <a:latin typeface="Myriad Pro"/>
                <a:cs typeface="Myriad Pro"/>
              </a:rPr>
            </a:b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Surrounded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by</a:t>
            </a:r>
            <a:r>
              <a:rPr lang="es-ES_tradnl" sz="1600" dirty="0">
                <a:latin typeface="Myriad Pro"/>
                <a:cs typeface="Myriad Pro"/>
              </a:rPr>
              <a:t> restaurants, shops and a </a:t>
            </a:r>
            <a:r>
              <a:rPr lang="es-ES_tradnl" sz="1600" dirty="0" err="1">
                <a:latin typeface="Myriad Pro"/>
                <a:cs typeface="Myriad Pro"/>
              </a:rPr>
              <a:t>great</a:t>
            </a:r>
            <a:r>
              <a:rPr lang="es-ES_tradnl" sz="1600" dirty="0">
                <a:latin typeface="Myriad Pro"/>
                <a:cs typeface="Myriad Pro"/>
              </a:rPr>
              <a:t> shopping </a:t>
            </a:r>
            <a:r>
              <a:rPr lang="es-ES_tradnl" sz="1600" dirty="0" err="1">
                <a:latin typeface="Myriad Pro"/>
                <a:cs typeface="Myriad Pro"/>
              </a:rPr>
              <a:t>mall</a:t>
            </a:r>
            <a:r>
              <a:rPr lang="es-ES_tradnl" sz="1600" dirty="0">
                <a:latin typeface="Myriad Pro"/>
                <a:cs typeface="Myriad Pro"/>
              </a:rPr>
              <a:t>.</a:t>
            </a:r>
            <a:br>
              <a:rPr lang="es-ES_tradnl" sz="1600" dirty="0">
                <a:latin typeface="Myriad Pro"/>
                <a:cs typeface="Myriad Pro"/>
              </a:rPr>
            </a:b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Easy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access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to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any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part</a:t>
            </a:r>
            <a:r>
              <a:rPr lang="es-ES_tradnl" sz="1600" dirty="0">
                <a:latin typeface="Myriad Pro"/>
                <a:cs typeface="Myriad Pro"/>
              </a:rPr>
              <a:t> of </a:t>
            </a:r>
            <a:r>
              <a:rPr lang="es-ES_tradnl" sz="1600" dirty="0" err="1">
                <a:latin typeface="Myriad Pro"/>
                <a:cs typeface="Myriad Pro"/>
              </a:rPr>
              <a:t>the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city</a:t>
            </a:r>
            <a:r>
              <a:rPr lang="es-ES_tradnl" sz="1600" dirty="0">
                <a:latin typeface="Myriad Pro"/>
                <a:cs typeface="Myriad Pro"/>
              </a:rPr>
              <a:t>. 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fr-FR" sz="900" dirty="0">
                <a:solidFill>
                  <a:srgbClr val="595959"/>
                </a:solidFill>
                <a:latin typeface="Arial" charset="0"/>
                <a:cs typeface="Arial" charset="0"/>
              </a:rPr>
              <a:t> </a:t>
            </a:r>
            <a:endParaRPr lang="es-ES" sz="9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4" name="Rectángulo 16"/>
          <p:cNvSpPr>
            <a:spLocks noChangeArrowheads="1"/>
          </p:cNvSpPr>
          <p:nvPr/>
        </p:nvSpPr>
        <p:spPr bwMode="auto">
          <a:xfrm>
            <a:off x="539750" y="0"/>
            <a:ext cx="4103688" cy="908050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5" name="Conector recto 17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18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20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8" name="Estrella de 5 puntas 7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trella de 5 puntas 8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strella de 5 puntas 9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trella de 5 puntas 10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uadroTexto 20"/>
          <p:cNvSpPr txBox="1">
            <a:spLocks noChangeArrowheads="1"/>
          </p:cNvSpPr>
          <p:nvPr/>
        </p:nvSpPr>
        <p:spPr bwMode="auto">
          <a:xfrm>
            <a:off x="5004048" y="1340768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Location</a:t>
            </a:r>
            <a:endParaRPr lang="es-ES" sz="2000" dirty="0">
              <a:solidFill>
                <a:srgbClr val="527CC3"/>
              </a:solidFill>
              <a:latin typeface="Myriad Pro"/>
              <a:cs typeface="Myriad Pro"/>
            </a:endParaRPr>
          </a:p>
        </p:txBody>
      </p:sp>
      <p:cxnSp>
        <p:nvCxnSpPr>
          <p:cNvPr id="13" name="Conector recto 18"/>
          <p:cNvCxnSpPr>
            <a:cxnSpLocks noChangeShapeType="1"/>
          </p:cNvCxnSpPr>
          <p:nvPr/>
        </p:nvCxnSpPr>
        <p:spPr bwMode="auto">
          <a:xfrm>
            <a:off x="5004048" y="1852756"/>
            <a:ext cx="3421675" cy="13276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373" y="4881244"/>
            <a:ext cx="2124265" cy="1602253"/>
          </a:xfrm>
          <a:prstGeom prst="rect">
            <a:avLst/>
          </a:prstGeom>
        </p:spPr>
      </p:pic>
      <p:pic>
        <p:nvPicPr>
          <p:cNvPr id="18" name="Imagen 17" descr="Fachada 02 Catalonia BCN Plaza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87" y="4881244"/>
            <a:ext cx="2407957" cy="16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8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538799" y="1635520"/>
            <a:ext cx="3991744" cy="448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s-ES_tradnl" sz="1600" dirty="0">
                <a:latin typeface="Myriad Pro"/>
                <a:cs typeface="Myriad Pro"/>
              </a:rPr>
              <a:t>Free </a:t>
            </a:r>
            <a:r>
              <a:rPr lang="es-ES_tradnl" sz="1600" dirty="0" err="1">
                <a:latin typeface="Myriad Pro"/>
                <a:cs typeface="Myriad Pro"/>
              </a:rPr>
              <a:t>Wifi</a:t>
            </a: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Panoramic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b="1" dirty="0" err="1">
                <a:latin typeface="Myriad Pro"/>
                <a:cs typeface="Myriad Pro"/>
              </a:rPr>
              <a:t>terrace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with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b="1" dirty="0" err="1">
                <a:latin typeface="Myriad Pro"/>
                <a:cs typeface="Myriad Pro"/>
              </a:rPr>
              <a:t>swimming</a:t>
            </a:r>
            <a:r>
              <a:rPr lang="es-ES_tradnl" sz="1600" b="1" dirty="0">
                <a:latin typeface="Myriad Pro"/>
                <a:cs typeface="Myriad Pro"/>
              </a:rPr>
              <a:t> pool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b="1" dirty="0">
                <a:latin typeface="Myriad Pro"/>
                <a:cs typeface="Myriad Pro"/>
              </a:rPr>
              <a:t>Restaurant Filigrana: </a:t>
            </a:r>
            <a:r>
              <a:rPr lang="es-ES_tradnl" sz="1600" dirty="0" err="1">
                <a:latin typeface="Myriad Pro"/>
                <a:cs typeface="Myriad Pro"/>
              </a:rPr>
              <a:t>Mediterranean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cuisine</a:t>
            </a:r>
            <a:r>
              <a:rPr lang="es-ES_tradnl" sz="1600" dirty="0">
                <a:latin typeface="Myriad Pro"/>
                <a:cs typeface="Myriad Pro"/>
              </a:rPr>
              <a:t> restaurant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b="1" dirty="0">
                <a:latin typeface="Myriad Pro"/>
                <a:cs typeface="Myriad Pro"/>
              </a:rPr>
              <a:t>Restaurant </a:t>
            </a:r>
            <a:r>
              <a:rPr lang="es-ES_tradnl" sz="1600" b="1" dirty="0" err="1">
                <a:latin typeface="Myriad Pro"/>
                <a:cs typeface="Myriad Pro"/>
              </a:rPr>
              <a:t>Kurai</a:t>
            </a:r>
            <a:r>
              <a:rPr lang="es-ES_tradnl" sz="1600" b="1" dirty="0">
                <a:latin typeface="Myriad Pro"/>
                <a:cs typeface="Myriad Pro"/>
              </a:rPr>
              <a:t>: </a:t>
            </a:r>
            <a:r>
              <a:rPr lang="es-ES_tradnl" sz="1600" dirty="0" err="1">
                <a:latin typeface="Myriad Pro"/>
                <a:cs typeface="Myriad Pro"/>
              </a:rPr>
              <a:t>Japanese</a:t>
            </a:r>
            <a:r>
              <a:rPr lang="es-ES_tradnl" sz="1600" dirty="0">
                <a:latin typeface="Myriad Pro"/>
                <a:cs typeface="Myriad Pro"/>
              </a:rPr>
              <a:t> restaurant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b="1" dirty="0" err="1">
                <a:latin typeface="Myriad Pro"/>
                <a:cs typeface="Myriad Pro"/>
              </a:rPr>
              <a:t>The</a:t>
            </a:r>
            <a:r>
              <a:rPr lang="es-ES_tradnl" sz="1600" b="1" dirty="0">
                <a:latin typeface="Myriad Pro"/>
                <a:cs typeface="Myriad Pro"/>
              </a:rPr>
              <a:t> </a:t>
            </a:r>
            <a:r>
              <a:rPr lang="es-ES_tradnl" sz="1600" b="1" dirty="0" err="1">
                <a:latin typeface="Myriad Pro"/>
                <a:cs typeface="Myriad Pro"/>
              </a:rPr>
              <a:t>Clock</a:t>
            </a:r>
            <a:r>
              <a:rPr lang="es-ES_tradnl" sz="1600" b="1" dirty="0">
                <a:latin typeface="Myriad Pro"/>
                <a:cs typeface="Myriad Pro"/>
              </a:rPr>
              <a:t> </a:t>
            </a:r>
            <a:r>
              <a:rPr lang="es-ES_tradnl" sz="1600" b="1" dirty="0" err="1">
                <a:latin typeface="Myriad Pro"/>
                <a:cs typeface="Myriad Pro"/>
              </a:rPr>
              <a:t>Terrace</a:t>
            </a:r>
            <a:r>
              <a:rPr lang="es-ES_tradnl" sz="1600" b="1" dirty="0">
                <a:latin typeface="Myriad Pro"/>
                <a:cs typeface="Myriad Pro"/>
              </a:rPr>
              <a:t>: </a:t>
            </a:r>
            <a:r>
              <a:rPr lang="es-ES_tradnl" sz="1600" dirty="0">
                <a:latin typeface="Myriad Pro"/>
                <a:cs typeface="Myriad Pro"/>
              </a:rPr>
              <a:t>restaurant &amp; </a:t>
            </a:r>
            <a:r>
              <a:rPr lang="es-ES_tradnl" sz="1600" dirty="0" err="1">
                <a:latin typeface="Myriad Pro"/>
                <a:cs typeface="Myriad Pro"/>
              </a:rPr>
              <a:t>cocktail</a:t>
            </a:r>
            <a:r>
              <a:rPr lang="es-ES_tradnl" sz="1600" dirty="0">
                <a:latin typeface="Myriad Pro"/>
                <a:cs typeface="Myriad Pro"/>
              </a:rPr>
              <a:t> bar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b="1" dirty="0">
                <a:latin typeface="Myriad Pro"/>
                <a:cs typeface="Myriad Pro"/>
              </a:rPr>
              <a:t>Gourmet </a:t>
            </a:r>
            <a:r>
              <a:rPr lang="es-ES_tradnl" sz="1600" b="1" dirty="0" err="1">
                <a:latin typeface="Myriad Pro"/>
                <a:cs typeface="Myriad Pro"/>
              </a:rPr>
              <a:t>Corner</a:t>
            </a:r>
            <a:r>
              <a:rPr lang="es-ES_tradnl" sz="1600" b="1" dirty="0">
                <a:latin typeface="Myriad Pro"/>
                <a:cs typeface="Myriad Pro"/>
              </a:rPr>
              <a:t>: </a:t>
            </a:r>
            <a:r>
              <a:rPr lang="es-ES_tradnl" sz="1600" dirty="0" err="1">
                <a:latin typeface="Myriad Pro"/>
                <a:cs typeface="Myriad Pro"/>
              </a:rPr>
              <a:t>Snack</a:t>
            </a:r>
            <a:r>
              <a:rPr lang="es-ES_tradnl" sz="1600" dirty="0">
                <a:latin typeface="Myriad Pro"/>
                <a:cs typeface="Myriad Pro"/>
              </a:rPr>
              <a:t> bar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Wellness</a:t>
            </a:r>
            <a:r>
              <a:rPr lang="es-ES_tradnl" sz="1600" dirty="0">
                <a:latin typeface="Myriad Pro"/>
                <a:cs typeface="Myriad Pro"/>
              </a:rPr>
              <a:t> center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Fitness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room</a:t>
            </a: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 err="1">
                <a:latin typeface="Myriad Pro"/>
                <a:cs typeface="Myriad Pro"/>
              </a:rPr>
              <a:t>Room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service</a:t>
            </a:r>
            <a:endParaRPr lang="es-ES_tradnl" sz="1600" dirty="0">
              <a:latin typeface="Myriad Pro"/>
              <a:cs typeface="Myriad Pro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s-ES_tradnl" sz="1600" dirty="0">
                <a:latin typeface="Myriad Pro"/>
                <a:cs typeface="Myriad Pro"/>
              </a:rPr>
              <a:t>Parking</a:t>
            </a:r>
          </a:p>
          <a:p>
            <a:pPr eaLnBrk="1" hangingPunct="1">
              <a:spcBef>
                <a:spcPct val="50000"/>
              </a:spcBef>
              <a:defRPr/>
            </a:pPr>
            <a:endParaRPr lang="es-ES_tradnl" sz="1600" dirty="0">
              <a:latin typeface="Myriad Pro"/>
              <a:cs typeface="Myriad Pro"/>
            </a:endParaRPr>
          </a:p>
          <a:p>
            <a:pPr algn="l" eaLnBrk="1" hangingPunct="1">
              <a:spcBef>
                <a:spcPct val="50000"/>
              </a:spcBef>
              <a:defRPr/>
            </a:pPr>
            <a:r>
              <a:rPr lang="fr-FR" sz="900" dirty="0">
                <a:solidFill>
                  <a:srgbClr val="595959"/>
                </a:solidFill>
                <a:latin typeface="Arial" charset="0"/>
                <a:cs typeface="Arial" charset="0"/>
              </a:rPr>
              <a:t> </a:t>
            </a:r>
            <a:endParaRPr lang="es-ES" sz="9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4" name="Rectángulo 16"/>
          <p:cNvSpPr>
            <a:spLocks noChangeArrowheads="1"/>
          </p:cNvSpPr>
          <p:nvPr/>
        </p:nvSpPr>
        <p:spPr bwMode="auto">
          <a:xfrm>
            <a:off x="539750" y="0"/>
            <a:ext cx="4103688" cy="908050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5" name="Conector recto 17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18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20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8" name="Estrella de 5 puntas 7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trella de 5 puntas 8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strella de 5 puntas 9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trella de 5 puntas 10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Imagen 17" descr="00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892" y="1173414"/>
            <a:ext cx="4103687" cy="1638002"/>
          </a:xfrm>
          <a:prstGeom prst="rect">
            <a:avLst/>
          </a:prstGeom>
        </p:spPr>
      </p:pic>
      <p:pic>
        <p:nvPicPr>
          <p:cNvPr id="22" name="Imagen 21" descr="kur-8 (alta)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892" y="4748727"/>
            <a:ext cx="4104257" cy="1638001"/>
          </a:xfrm>
          <a:prstGeom prst="rect">
            <a:avLst/>
          </a:prstGeom>
        </p:spPr>
      </p:pic>
      <p:pic>
        <p:nvPicPr>
          <p:cNvPr id="23" name="Imagen 22" descr="Catalonia Barcelona Plaza spa masaj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462" y="2947080"/>
            <a:ext cx="4117107" cy="1638002"/>
          </a:xfrm>
          <a:prstGeom prst="rect">
            <a:avLst/>
          </a:prstGeom>
        </p:spPr>
      </p:pic>
      <p:sp>
        <p:nvSpPr>
          <p:cNvPr id="16" name="CuadroTexto 20"/>
          <p:cNvSpPr txBox="1">
            <a:spLocks noChangeArrowheads="1"/>
          </p:cNvSpPr>
          <p:nvPr/>
        </p:nvSpPr>
        <p:spPr bwMode="auto">
          <a:xfrm>
            <a:off x="426856" y="1103836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Services</a:t>
            </a:r>
            <a:endParaRPr lang="es-ES" sz="2000" dirty="0">
              <a:solidFill>
                <a:srgbClr val="527CC3"/>
              </a:solidFill>
              <a:latin typeface="Myriad Pro"/>
              <a:cs typeface="Myriad Pro"/>
            </a:endParaRPr>
          </a:p>
        </p:txBody>
      </p:sp>
      <p:cxnSp>
        <p:nvCxnSpPr>
          <p:cNvPr id="17" name="Conector recto 18"/>
          <p:cNvCxnSpPr>
            <a:cxnSpLocks noChangeShapeType="1"/>
          </p:cNvCxnSpPr>
          <p:nvPr/>
        </p:nvCxnSpPr>
        <p:spPr bwMode="auto">
          <a:xfrm>
            <a:off x="539750" y="1615824"/>
            <a:ext cx="3421675" cy="13276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724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6"/>
          <p:cNvSpPr>
            <a:spLocks noChangeArrowheads="1"/>
          </p:cNvSpPr>
          <p:nvPr/>
        </p:nvSpPr>
        <p:spPr bwMode="auto">
          <a:xfrm>
            <a:off x="539750" y="0"/>
            <a:ext cx="4103688" cy="908050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5" name="Conector recto 17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18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Estrella de 5 puntas 7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trella de 5 puntas 8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strella de 5 puntas 9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trella de 5 puntas 10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uadroTexto 20"/>
          <p:cNvSpPr txBox="1">
            <a:spLocks noChangeArrowheads="1"/>
          </p:cNvSpPr>
          <p:nvPr/>
        </p:nvSpPr>
        <p:spPr bwMode="auto">
          <a:xfrm>
            <a:off x="426856" y="1103836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Rooms</a:t>
            </a:r>
            <a:endParaRPr lang="es-ES" sz="2000" dirty="0">
              <a:solidFill>
                <a:srgbClr val="527CC3"/>
              </a:solidFill>
              <a:latin typeface="Myriad Pro"/>
              <a:cs typeface="Myriad Pro"/>
            </a:endParaRPr>
          </a:p>
        </p:txBody>
      </p:sp>
      <p:cxnSp>
        <p:nvCxnSpPr>
          <p:cNvPr id="13" name="Conector recto 18"/>
          <p:cNvCxnSpPr>
            <a:cxnSpLocks noChangeShapeType="1"/>
          </p:cNvCxnSpPr>
          <p:nvPr/>
        </p:nvCxnSpPr>
        <p:spPr bwMode="auto">
          <a:xfrm>
            <a:off x="539750" y="1615824"/>
            <a:ext cx="3421675" cy="13276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648" y="1814632"/>
            <a:ext cx="4127178" cy="211844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89" y="4120221"/>
            <a:ext cx="4112250" cy="2407632"/>
          </a:xfrm>
          <a:prstGeom prst="rect">
            <a:avLst/>
          </a:prstGeom>
        </p:spPr>
      </p:pic>
      <p:pic>
        <p:nvPicPr>
          <p:cNvPr id="17" name="Imagen 16" descr="doble matrimonial 0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784" y="4120221"/>
            <a:ext cx="4112323" cy="2407632"/>
          </a:xfrm>
          <a:prstGeom prst="rect">
            <a:avLst/>
          </a:prstGeom>
        </p:spPr>
      </p:pic>
      <p:sp>
        <p:nvSpPr>
          <p:cNvPr id="18" name="CuadroTexto 20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pic>
        <p:nvPicPr>
          <p:cNvPr id="19" name="Imagen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784" y="1814632"/>
            <a:ext cx="4112323" cy="211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97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19173" y="1740818"/>
            <a:ext cx="37781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br>
              <a:rPr lang="es-ES_tradnl" sz="1600" dirty="0">
                <a:latin typeface="Myriad Pro"/>
                <a:cs typeface="Myriad Pro"/>
              </a:rPr>
            </a:br>
            <a:r>
              <a:rPr lang="es-ES_tradnl" sz="1600" dirty="0">
                <a:latin typeface="Myriad Pro"/>
                <a:cs typeface="Myriad Pro"/>
              </a:rPr>
              <a:t>Meeting facilites </a:t>
            </a:r>
            <a:r>
              <a:rPr lang="es-ES_tradnl" sz="1600" dirty="0" err="1">
                <a:latin typeface="Myriad Pro"/>
                <a:cs typeface="Myriad Pro"/>
              </a:rPr>
              <a:t>with</a:t>
            </a:r>
            <a:r>
              <a:rPr lang="es-ES_tradnl" sz="1600" dirty="0">
                <a:latin typeface="Myriad Pro"/>
                <a:cs typeface="Myriad Pro"/>
              </a:rPr>
              <a:t> more </a:t>
            </a:r>
            <a:r>
              <a:rPr lang="es-ES_tradnl" sz="1600" dirty="0" err="1">
                <a:latin typeface="Myriad Pro"/>
                <a:cs typeface="Myriad Pro"/>
              </a:rPr>
              <a:t>than</a:t>
            </a:r>
            <a:r>
              <a:rPr lang="es-ES_tradnl" sz="1600" dirty="0">
                <a:latin typeface="Myriad Pro"/>
                <a:cs typeface="Myriad Pro"/>
              </a:rPr>
              <a:t> 1500sqm, </a:t>
            </a:r>
            <a:r>
              <a:rPr lang="es-ES_tradnl" sz="1600" dirty="0" err="1">
                <a:latin typeface="Myriad Pro"/>
                <a:cs typeface="Myriad Pro"/>
              </a:rPr>
              <a:t>fully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renewed</a:t>
            </a:r>
            <a:r>
              <a:rPr lang="es-ES_tradnl" sz="1600" dirty="0">
                <a:latin typeface="Myriad Pro"/>
                <a:cs typeface="Myriad Pro"/>
              </a:rPr>
              <a:t>, </a:t>
            </a:r>
            <a:r>
              <a:rPr lang="es-ES_tradnl" sz="1600" dirty="0" err="1">
                <a:latin typeface="Myriad Pro"/>
                <a:cs typeface="Myriad Pro"/>
              </a:rPr>
              <a:t>equiped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with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the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latest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technology</a:t>
            </a:r>
            <a:r>
              <a:rPr lang="es-ES_tradnl" sz="1600" dirty="0">
                <a:latin typeface="Myriad Pro"/>
                <a:cs typeface="Myriad Pro"/>
              </a:rPr>
              <a:t>.</a:t>
            </a:r>
            <a:br>
              <a:rPr lang="es-ES_tradnl" sz="1600" dirty="0">
                <a:latin typeface="Myriad Pro"/>
                <a:cs typeface="Myriad Pro"/>
              </a:rPr>
            </a:br>
            <a:endParaRPr lang="es-ES_tradnl" sz="1600" dirty="0">
              <a:latin typeface="Myriad Pro"/>
              <a:cs typeface="Myriad Pro"/>
            </a:endParaRPr>
          </a:p>
          <a:p>
            <a:r>
              <a:rPr lang="es-ES_tradnl" sz="1600" dirty="0" err="1">
                <a:latin typeface="Myriad Pro"/>
                <a:cs typeface="Myriad Pro"/>
              </a:rPr>
              <a:t>Maximum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capacity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for</a:t>
            </a:r>
            <a:r>
              <a:rPr lang="es-ES_tradnl" sz="1600" dirty="0">
                <a:latin typeface="Myriad Pro"/>
                <a:cs typeface="Myriad Pro"/>
              </a:rPr>
              <a:t> 700 </a:t>
            </a:r>
            <a:r>
              <a:rPr lang="es-ES_tradnl" sz="1600" dirty="0" err="1">
                <a:latin typeface="Myriad Pro"/>
                <a:cs typeface="Myriad Pro"/>
              </a:rPr>
              <a:t>people</a:t>
            </a:r>
            <a:r>
              <a:rPr lang="es-ES_tradnl" sz="1600" dirty="0">
                <a:latin typeface="Myriad Pro"/>
                <a:cs typeface="Myriad Pro"/>
              </a:rPr>
              <a:t>. </a:t>
            </a:r>
          </a:p>
          <a:p>
            <a:endParaRPr lang="es-ES_tradnl" sz="1600" dirty="0">
              <a:latin typeface="Myriad Pro"/>
              <a:cs typeface="Myriad Pro"/>
            </a:endParaRPr>
          </a:p>
          <a:p>
            <a:r>
              <a:rPr lang="es-ES_tradnl" sz="1600" dirty="0" err="1">
                <a:latin typeface="Myriad Pro"/>
                <a:cs typeface="Myriad Pro"/>
              </a:rPr>
              <a:t>Personalized</a:t>
            </a:r>
            <a:r>
              <a:rPr lang="es-ES_tradnl" sz="1600" dirty="0">
                <a:latin typeface="Myriad Pro"/>
                <a:cs typeface="Myriad Pro"/>
              </a:rPr>
              <a:t> </a:t>
            </a:r>
            <a:r>
              <a:rPr lang="es-ES_tradnl" sz="1600" dirty="0" err="1">
                <a:latin typeface="Myriad Pro"/>
                <a:cs typeface="Myriad Pro"/>
              </a:rPr>
              <a:t>atention</a:t>
            </a:r>
            <a:r>
              <a:rPr lang="es-ES_tradnl" sz="1600" dirty="0">
                <a:latin typeface="Myriad Pro"/>
                <a:cs typeface="Myriad Pro"/>
              </a:rPr>
              <a:t> and </a:t>
            </a:r>
            <a:r>
              <a:rPr lang="es-ES_tradnl" sz="1600" dirty="0" err="1">
                <a:latin typeface="Myriad Pro"/>
                <a:cs typeface="Myriad Pro"/>
              </a:rPr>
              <a:t>service</a:t>
            </a:r>
            <a:r>
              <a:rPr lang="es-ES_tradnl" sz="1600" dirty="0">
                <a:latin typeface="Myriad Pro"/>
                <a:cs typeface="Myriad Pro"/>
              </a:rPr>
              <a:t>. </a:t>
            </a:r>
          </a:p>
        </p:txBody>
      </p:sp>
      <p:sp>
        <p:nvSpPr>
          <p:cNvPr id="4" name="Rectángulo 16"/>
          <p:cNvSpPr>
            <a:spLocks noChangeArrowheads="1"/>
          </p:cNvSpPr>
          <p:nvPr/>
        </p:nvSpPr>
        <p:spPr bwMode="auto">
          <a:xfrm>
            <a:off x="539750" y="0"/>
            <a:ext cx="4103688" cy="908050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5" name="Conector recto 17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18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20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8" name="Estrella de 5 puntas 7"/>
          <p:cNvSpPr/>
          <p:nvPr/>
        </p:nvSpPr>
        <p:spPr bwMode="auto">
          <a:xfrm>
            <a:off x="9715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Estrella de 5 puntas 8"/>
          <p:cNvSpPr/>
          <p:nvPr/>
        </p:nvSpPr>
        <p:spPr bwMode="auto">
          <a:xfrm>
            <a:off x="11874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Estrella de 5 puntas 9"/>
          <p:cNvSpPr/>
          <p:nvPr/>
        </p:nvSpPr>
        <p:spPr bwMode="auto">
          <a:xfrm>
            <a:off x="14033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trella de 5 puntas 10"/>
          <p:cNvSpPr/>
          <p:nvPr/>
        </p:nvSpPr>
        <p:spPr bwMode="auto">
          <a:xfrm>
            <a:off x="1619250" y="655638"/>
            <a:ext cx="144463" cy="142875"/>
          </a:xfrm>
          <a:prstGeom prst="star5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s-ES"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1310498"/>
            <a:ext cx="4298870" cy="24924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991696"/>
            <a:ext cx="4301677" cy="2637834"/>
          </a:xfrm>
          <a:prstGeom prst="rect">
            <a:avLst/>
          </a:prstGeom>
        </p:spPr>
      </p:pic>
      <p:sp>
        <p:nvSpPr>
          <p:cNvPr id="16" name="CuadroTexto 20"/>
          <p:cNvSpPr txBox="1">
            <a:spLocks noChangeArrowheads="1"/>
          </p:cNvSpPr>
          <p:nvPr/>
        </p:nvSpPr>
        <p:spPr bwMode="auto">
          <a:xfrm>
            <a:off x="426856" y="1103836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>
                <a:solidFill>
                  <a:srgbClr val="527CC3"/>
                </a:solidFill>
                <a:latin typeface="Myriad Pro"/>
                <a:cs typeface="Myriad Pro"/>
              </a:rPr>
              <a:t>Meeting </a:t>
            </a:r>
            <a:r>
              <a:rPr lang="es-ES" sz="2000" dirty="0" err="1">
                <a:solidFill>
                  <a:srgbClr val="527CC3"/>
                </a:solidFill>
                <a:latin typeface="Myriad Pro"/>
                <a:cs typeface="Myriad Pro"/>
              </a:rPr>
              <a:t>rooms</a:t>
            </a:r>
            <a:endParaRPr lang="es-ES" sz="2000" dirty="0">
              <a:solidFill>
                <a:srgbClr val="527CC3"/>
              </a:solidFill>
              <a:latin typeface="Myriad Pro"/>
              <a:cs typeface="Myriad Pro"/>
            </a:endParaRPr>
          </a:p>
        </p:txBody>
      </p:sp>
      <p:cxnSp>
        <p:nvCxnSpPr>
          <p:cNvPr id="17" name="Conector recto 18"/>
          <p:cNvCxnSpPr>
            <a:cxnSpLocks noChangeShapeType="1"/>
          </p:cNvCxnSpPr>
          <p:nvPr/>
        </p:nvCxnSpPr>
        <p:spPr bwMode="auto">
          <a:xfrm>
            <a:off x="539750" y="1615824"/>
            <a:ext cx="3421675" cy="13276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496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20" name="Conector recto 19"/>
          <p:cNvCxnSpPr>
            <a:cxnSpLocks noChangeShapeType="1"/>
          </p:cNvCxnSpPr>
          <p:nvPr/>
        </p:nvCxnSpPr>
        <p:spPr bwMode="auto">
          <a:xfrm flipH="1">
            <a:off x="1979613" y="5951538"/>
            <a:ext cx="5184775" cy="0"/>
          </a:xfrm>
          <a:prstGeom prst="line">
            <a:avLst/>
          </a:prstGeom>
          <a:noFill/>
          <a:ln w="127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7654" name="Rectángulo 22"/>
          <p:cNvSpPr>
            <a:spLocks noChangeArrowheads="1"/>
          </p:cNvSpPr>
          <p:nvPr/>
        </p:nvSpPr>
        <p:spPr bwMode="auto">
          <a:xfrm>
            <a:off x="539750" y="0"/>
            <a:ext cx="4103688" cy="1052513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13322" name="Conector recto 25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3323" name="Conector recto 26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7657" name="CuadroTexto 27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27658" name="CuadroTexto 28"/>
          <p:cNvSpPr txBox="1">
            <a:spLocks noChangeArrowheads="1"/>
          </p:cNvSpPr>
          <p:nvPr/>
        </p:nvSpPr>
        <p:spPr bwMode="auto">
          <a:xfrm>
            <a:off x="900113" y="549275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>
                <a:solidFill>
                  <a:schemeClr val="bg1"/>
                </a:solidFill>
                <a:latin typeface="Myriad Pro"/>
                <a:cs typeface="Myriad Pro"/>
              </a:rPr>
              <a:t>Meeting rooms</a:t>
            </a:r>
          </a:p>
        </p:txBody>
      </p:sp>
      <p:sp>
        <p:nvSpPr>
          <p:cNvPr id="27659" name="5 CuadroTexto"/>
          <p:cNvSpPr txBox="1">
            <a:spLocks noChangeArrowheads="1"/>
          </p:cNvSpPr>
          <p:nvPr/>
        </p:nvSpPr>
        <p:spPr bwMode="auto">
          <a:xfrm>
            <a:off x="4932363" y="6165850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800"/>
              </a:spcBef>
            </a:pPr>
            <a:r>
              <a:rPr lang="es-ES" sz="1400">
                <a:solidFill>
                  <a:srgbClr val="486FB0"/>
                </a:solidFill>
                <a:latin typeface="Myriad Pro" charset="0"/>
              </a:rPr>
              <a:t>cataloniahotels.com</a:t>
            </a:r>
          </a:p>
        </p:txBody>
      </p:sp>
      <p:pic>
        <p:nvPicPr>
          <p:cNvPr id="27660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6176963"/>
            <a:ext cx="1943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7" y="1268760"/>
            <a:ext cx="3389477" cy="21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9633" y="1257300"/>
            <a:ext cx="344451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13" y="3535363"/>
            <a:ext cx="34051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544503"/>
            <a:ext cx="3444875" cy="22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35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n 1" descr="Sin título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563" y="1341438"/>
            <a:ext cx="42799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9" name="Conector recto 16"/>
          <p:cNvCxnSpPr>
            <a:cxnSpLocks noChangeShapeType="1"/>
          </p:cNvCxnSpPr>
          <p:nvPr/>
        </p:nvCxnSpPr>
        <p:spPr bwMode="auto">
          <a:xfrm flipH="1">
            <a:off x="1979613" y="5951538"/>
            <a:ext cx="5184775" cy="0"/>
          </a:xfrm>
          <a:prstGeom prst="line">
            <a:avLst/>
          </a:prstGeom>
          <a:noFill/>
          <a:ln w="127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5603" name="Rectángulo 18"/>
          <p:cNvSpPr>
            <a:spLocks noChangeArrowheads="1"/>
          </p:cNvSpPr>
          <p:nvPr/>
        </p:nvSpPr>
        <p:spPr bwMode="auto">
          <a:xfrm>
            <a:off x="539750" y="0"/>
            <a:ext cx="4103688" cy="1052513"/>
          </a:xfrm>
          <a:prstGeom prst="rect">
            <a:avLst/>
          </a:prstGeom>
          <a:solidFill>
            <a:srgbClr val="527C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cxnSp>
        <p:nvCxnSpPr>
          <p:cNvPr id="11271" name="Conector recto 19"/>
          <p:cNvCxnSpPr>
            <a:cxnSpLocks noChangeShapeType="1"/>
          </p:cNvCxnSpPr>
          <p:nvPr/>
        </p:nvCxnSpPr>
        <p:spPr bwMode="auto">
          <a:xfrm>
            <a:off x="971550" y="549275"/>
            <a:ext cx="3671888" cy="365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72" name="Conector recto 21"/>
          <p:cNvCxnSpPr>
            <a:cxnSpLocks noChangeShapeType="1"/>
          </p:cNvCxnSpPr>
          <p:nvPr/>
        </p:nvCxnSpPr>
        <p:spPr bwMode="auto">
          <a:xfrm>
            <a:off x="4643438" y="582613"/>
            <a:ext cx="4500562" cy="17462"/>
          </a:xfrm>
          <a:prstGeom prst="line">
            <a:avLst/>
          </a:prstGeom>
          <a:noFill/>
          <a:ln w="38100">
            <a:solidFill>
              <a:srgbClr val="527CC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5606" name="CuadroTexto 22"/>
          <p:cNvSpPr txBox="1">
            <a:spLocks noChangeArrowheads="1"/>
          </p:cNvSpPr>
          <p:nvPr/>
        </p:nvSpPr>
        <p:spPr bwMode="auto">
          <a:xfrm>
            <a:off x="900113" y="76200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 dirty="0" err="1">
                <a:solidFill>
                  <a:schemeClr val="bg1"/>
                </a:solidFill>
                <a:latin typeface="Myriad Pro"/>
                <a:cs typeface="Myriad Pro"/>
              </a:rPr>
              <a:t>Catalonia</a:t>
            </a:r>
            <a:r>
              <a:rPr lang="es-ES" sz="2000" dirty="0">
                <a:solidFill>
                  <a:schemeClr val="bg1"/>
                </a:solidFill>
                <a:latin typeface="Myriad Pro"/>
                <a:cs typeface="Myriad Pro"/>
              </a:rPr>
              <a:t> Barcelona plaza</a:t>
            </a:r>
          </a:p>
        </p:txBody>
      </p:sp>
      <p:sp>
        <p:nvSpPr>
          <p:cNvPr id="25607" name="CuadroTexto 25"/>
          <p:cNvSpPr txBox="1">
            <a:spLocks noChangeArrowheads="1"/>
          </p:cNvSpPr>
          <p:nvPr/>
        </p:nvSpPr>
        <p:spPr bwMode="auto">
          <a:xfrm>
            <a:off x="900113" y="549275"/>
            <a:ext cx="4103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/>
            <a:r>
              <a:rPr lang="es-ES" sz="2000">
                <a:solidFill>
                  <a:schemeClr val="bg1"/>
                </a:solidFill>
                <a:latin typeface="Myriad Pro"/>
                <a:cs typeface="Myriad Pro"/>
              </a:rPr>
              <a:t>Meeting rooms</a:t>
            </a:r>
          </a:p>
        </p:txBody>
      </p:sp>
      <p:sp>
        <p:nvSpPr>
          <p:cNvPr id="25608" name="5 CuadroTexto"/>
          <p:cNvSpPr txBox="1">
            <a:spLocks noChangeArrowheads="1"/>
          </p:cNvSpPr>
          <p:nvPr/>
        </p:nvSpPr>
        <p:spPr bwMode="auto">
          <a:xfrm>
            <a:off x="4932363" y="6165850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spcBef>
                <a:spcPts val="800"/>
              </a:spcBef>
            </a:pPr>
            <a:r>
              <a:rPr lang="es-ES" sz="1400">
                <a:solidFill>
                  <a:srgbClr val="486FB0"/>
                </a:solidFill>
                <a:latin typeface="Myriad Pro" charset="0"/>
              </a:rPr>
              <a:t>cataloniahotels.com</a:t>
            </a:r>
          </a:p>
        </p:txBody>
      </p:sp>
      <p:pic>
        <p:nvPicPr>
          <p:cNvPr id="25609" name="Picture 6" descr="I:\Logo Catalonia Hotels &amp; Resorts\logo catalonia hotels &amp; resorts al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6176963"/>
            <a:ext cx="1943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2408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231</Words>
  <Application>Microsoft Office PowerPoint</Application>
  <PresentationFormat>Presentación en pantalla (4:3)</PresentationFormat>
  <Paragraphs>72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MS PGothic</vt:lpstr>
      <vt:lpstr>MS PGothic</vt:lpstr>
      <vt:lpstr>Arial</vt:lpstr>
      <vt:lpstr>Arial Narrow</vt:lpstr>
      <vt:lpstr>Calibri</vt:lpstr>
      <vt:lpstr>Lucida Sans</vt:lpstr>
      <vt:lpstr>Myriad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administrador</dc:creator>
  <cp:lastModifiedBy>Ernest Güell</cp:lastModifiedBy>
  <cp:revision>18</cp:revision>
  <dcterms:created xsi:type="dcterms:W3CDTF">2018-04-25T14:40:03Z</dcterms:created>
  <dcterms:modified xsi:type="dcterms:W3CDTF">2018-04-26T10:53:24Z</dcterms:modified>
</cp:coreProperties>
</file>